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257" r:id="rId4"/>
    <p:sldId id="311" r:id="rId5"/>
    <p:sldId id="260" r:id="rId6"/>
    <p:sldId id="268" r:id="rId7"/>
    <p:sldId id="263" r:id="rId8"/>
    <p:sldId id="261" r:id="rId9"/>
    <p:sldId id="265" r:id="rId10"/>
    <p:sldId id="266" r:id="rId11"/>
    <p:sldId id="264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3" r:id="rId22"/>
    <p:sldId id="278" r:id="rId23"/>
    <p:sldId id="279" r:id="rId24"/>
    <p:sldId id="281" r:id="rId25"/>
    <p:sldId id="280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7" r:id="rId41"/>
    <p:sldId id="308" r:id="rId42"/>
    <p:sldId id="309" r:id="rId43"/>
    <p:sldId id="310" r:id="rId44"/>
    <p:sldId id="306" r:id="rId45"/>
    <p:sldId id="297" r:id="rId46"/>
    <p:sldId id="299" r:id="rId47"/>
    <p:sldId id="298" r:id="rId48"/>
    <p:sldId id="300" r:id="rId49"/>
    <p:sldId id="305" r:id="rId50"/>
    <p:sldId id="301" r:id="rId51"/>
    <p:sldId id="302" r:id="rId52"/>
    <p:sldId id="303" r:id="rId53"/>
    <p:sldId id="304" r:id="rId54"/>
    <p:sldId id="313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1" id="{76196395-27E6-40B4-BBC6-068727E2961B}">
          <p14:sldIdLst>
            <p14:sldId id="256"/>
            <p14:sldId id="259"/>
            <p14:sldId id="257"/>
            <p14:sldId id="311"/>
            <p14:sldId id="260"/>
          </p14:sldIdLst>
        </p14:section>
        <p14:section name="Session2" id="{CF748842-489F-4406-AB51-BD2196DCFF6C}">
          <p14:sldIdLst>
            <p14:sldId id="268"/>
            <p14:sldId id="263"/>
            <p14:sldId id="261"/>
            <p14:sldId id="265"/>
            <p14:sldId id="266"/>
            <p14:sldId id="264"/>
            <p14:sldId id="267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83"/>
            <p14:sldId id="278"/>
            <p14:sldId id="279"/>
            <p14:sldId id="281"/>
            <p14:sldId id="280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7"/>
            <p14:sldId id="308"/>
            <p14:sldId id="309"/>
            <p14:sldId id="310"/>
            <p14:sldId id="306"/>
            <p14:sldId id="297"/>
            <p14:sldId id="299"/>
            <p14:sldId id="298"/>
            <p14:sldId id="300"/>
            <p14:sldId id="305"/>
            <p14:sldId id="301"/>
            <p14:sldId id="302"/>
            <p14:sldId id="303"/>
            <p14:sldId id="304"/>
            <p14:sldId id="313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4903F-4B3D-4D55-AFB9-907059957374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D4786-B75F-48C9-A111-E3FDD447C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9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4786-B75F-48C9-A111-E3FDD447C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1BA8-9B21-D481-6FF6-EB4410DF2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D90ED-3895-0AE2-0237-A56759064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9E4B-2AFE-6D8F-6F01-956425EC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4F654-F24B-E796-ADC6-BB58859E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AF1D-51AD-F743-A313-EE54534B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4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1DF-5935-FC48-ABE3-FDAE3E35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BDE9-8959-D723-E22F-88BDA08AD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DECCF-10B5-5F9E-FA4E-2E26024E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044C-C3FF-6E78-C01C-0C8FB5D1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084D-0110-018A-D02B-192F5907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1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849D7-B669-C0D6-BEAC-4D27F30E0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3C5BD-5C36-73BA-C0D4-29004F56F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89B5-7701-3110-0B39-B91CCCA0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BBAD-A3F0-2021-784E-6A036D42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A52A7-7E57-CD96-E73C-F65A7B88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D9F1-C386-AB5D-5115-D8D37D76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2AE76-229F-FAE3-A0C1-90DF8DE0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E7179-DB10-D4E0-5173-D1D85056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1E34-137F-9DC1-4670-F2F833FB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0E4A9-BDE9-12A9-A8DA-BF9F5522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7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FBCA-F3F6-66C3-0C3D-83593E44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F502-B549-EAE4-5BC3-1314A4105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ACE5-F036-BDA9-C359-56BE834D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B25B4-2F28-591D-4631-3B48A0F1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FC5F6-20EE-878A-33D4-F34F016E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B7A8-BCF1-3F8C-6D43-ABDDFAC9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6378-098A-CBDD-9EB5-6282F07FD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38B55-0644-19A8-86B9-63065D047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DC10D-4F5A-0917-76D4-DE46550A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A19CF-96D8-4FF3-944A-31E5FB2B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2959-17BA-2E4E-7217-2D48A9F9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2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427A-BD0C-0C3B-DA40-12054AF8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B66BA-960A-B62C-CD38-A69F55D57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9620E-BE79-888D-2904-80ADD142A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EBF45-9E6E-8B21-293F-E097F95D4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09DA1-3580-544E-C01B-4875CDB66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AB434-C720-1184-BA5C-1981BA3C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6A9BC-017B-746C-5F20-C5DB5767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A37B9-F31A-0152-3513-4CC3E0A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9A9-01E9-37AB-12D2-683E00CD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75B33-C086-977B-F0FB-7CCDB7D4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E534-F064-2F8F-33BD-76BEE289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F885B-A21D-A9F3-0C72-81760095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7DAB1-9EE7-87CF-A0CD-C14A5C7C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8DF0A-D8B2-8080-DF4B-6D9327DF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C604-F671-D6D3-5D14-63514068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422C-9D90-923D-DEFC-A06F2418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BE3C-2974-EC3E-26C6-C56D297FB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C6C2A-0281-EF7A-EDE0-229665B04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B7A11-89F1-0295-7C4D-6A4F01E7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5BE41-46A8-1798-B77A-91A488DB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5278-C8B1-D32E-CA87-F21576B5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817A-33FA-DEB7-372E-EB2DF4A7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E45EF-C2D5-1F22-53DE-11E353FCD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9AA02-BF92-1AE4-9993-3285FE741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3D0FF-B0E1-02B1-4899-CC820F4D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B2A0C-82F6-3719-4E3B-46E3093A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04CD5-BFBD-2C01-44EC-10EDA078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accent1">
                <a:lumMod val="5000"/>
                <a:lumOff val="95000"/>
              </a:schemeClr>
            </a:gs>
            <a:gs pos="41000">
              <a:schemeClr val="accent1">
                <a:lumMod val="20000"/>
                <a:lumOff val="80000"/>
              </a:schemeClr>
            </a:gs>
            <a:gs pos="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8C2204-E904-57BE-16E6-775817C0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2CC4-94E4-D0EE-2C66-88AAC978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41E74-7D06-3FCD-478C-978934160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516CAE-FC0C-492A-B6A6-716666C3EFE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E2BB6-A01D-55BC-7D50-547403C0A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916B1-EC24-B7FA-B9B9-4FBFEAFC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63F84-A0AE-4D22-BC7C-2BACEB97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0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6713-9DB7-819B-EE2B-80A553795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Elementos de Ferretería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0836-4737-A745-D4BC-BC008DFC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Gustavo Lopez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Gabriel Calvo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EDA74-65BD-A4AF-6A83-F946039BDF34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Clasificación</a:t>
            </a:r>
            <a:r>
              <a:rPr lang="en-US" sz="2000" dirty="0"/>
              <a:t> de tornillos y </a:t>
            </a:r>
            <a:r>
              <a:rPr lang="en-US" sz="2000" dirty="0" err="1"/>
              <a:t>tuercas</a:t>
            </a:r>
            <a:r>
              <a:rPr lang="en-US" sz="2000" dirty="0"/>
              <a:t> y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93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A36-43E0-AF50-23A0-F1C6003C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524C1D27-4394-D218-E2F2-63C4E0C2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A2A6CD-FDCD-ED1A-8D2A-311BDC355921}"/>
              </a:ext>
            </a:extLst>
          </p:cNvPr>
          <p:cNvSpPr txBox="1">
            <a:spLocks/>
          </p:cNvSpPr>
          <p:nvPr/>
        </p:nvSpPr>
        <p:spPr>
          <a:xfrm>
            <a:off x="467910" y="2170706"/>
            <a:ext cx="3748616" cy="162819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Procesamiento</a:t>
            </a:r>
            <a:r>
              <a:rPr lang="en-US" sz="3600" dirty="0">
                <a:solidFill>
                  <a:srgbClr val="FFFFFF"/>
                </a:solidFill>
              </a:rPr>
              <a:t> Punto </a:t>
            </a:r>
            <a:r>
              <a:rPr lang="en-US" sz="3600" dirty="0" err="1">
                <a:solidFill>
                  <a:srgbClr val="FFFFFF"/>
                </a:solidFill>
              </a:rPr>
              <a:t>tuerca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EFE67-B09D-4698-2CED-63053A40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78" y="1215911"/>
            <a:ext cx="5982007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2230D-0156-D45C-8C3B-33E0D312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5" y="1558457"/>
            <a:ext cx="3299164" cy="33107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Procesamiento</a:t>
            </a:r>
            <a:r>
              <a:rPr lang="en-US" sz="4000" dirty="0"/>
              <a:t> Punto </a:t>
            </a:r>
            <a:r>
              <a:rPr lang="en-US" sz="4000" dirty="0" err="1"/>
              <a:t>tuerca</a:t>
            </a:r>
            <a:r>
              <a:rPr lang="en-US" sz="4000" dirty="0"/>
              <a:t>.</a:t>
            </a:r>
            <a:br>
              <a:rPr lang="en-US" sz="4000" dirty="0"/>
            </a:br>
            <a:r>
              <a:rPr lang="en-US" sz="4000" dirty="0" err="1"/>
              <a:t>Normalización</a:t>
            </a:r>
            <a:endParaRPr lang="en-US" sz="3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and a black circle&#10;&#10;Description automatically generated">
            <a:extLst>
              <a:ext uri="{FF2B5EF4-FFF2-40B4-BE49-F238E27FC236}">
                <a16:creationId xmlns:a16="http://schemas.microsoft.com/office/drawing/2014/main" id="{5D0457A5-1EF4-7D23-F68F-8DA130ECC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7" y="914282"/>
            <a:ext cx="3685032" cy="5100392"/>
          </a:xfrm>
          <a:prstGeom prst="rect">
            <a:avLst/>
          </a:prstGeom>
        </p:spPr>
      </p:pic>
      <p:pic>
        <p:nvPicPr>
          <p:cNvPr id="11" name="Picture 10" descr="A graph and a picture of a hexagon&#10;&#10;Description automatically generated">
            <a:extLst>
              <a:ext uri="{FF2B5EF4-FFF2-40B4-BE49-F238E27FC236}">
                <a16:creationId xmlns:a16="http://schemas.microsoft.com/office/drawing/2014/main" id="{D833B694-7D98-245D-38F7-DC2BE311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1139535"/>
            <a:ext cx="3685032" cy="46498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9BCA50-5C8B-4034-853C-B2917664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2FF9AF-FCC4-EB1A-AF4B-1E0EFB8A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s-CO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Convolución 2D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-up of a nut&#10;&#10;Description automatically generated">
            <a:extLst>
              <a:ext uri="{FF2B5EF4-FFF2-40B4-BE49-F238E27FC236}">
                <a16:creationId xmlns:a16="http://schemas.microsoft.com/office/drawing/2014/main" id="{600C0B1A-E95A-5966-D36A-A8F9FC3CA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4" b="4023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close-up of a nut&#10;&#10;Description automatically generated">
            <a:extLst>
              <a:ext uri="{FF2B5EF4-FFF2-40B4-BE49-F238E27FC236}">
                <a16:creationId xmlns:a16="http://schemas.microsoft.com/office/drawing/2014/main" id="{9C480B32-045B-5DA4-066D-C4B315A3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4770"/>
          <a:stretch/>
        </p:blipFill>
        <p:spPr>
          <a:xfrm>
            <a:off x="4322198" y="1557339"/>
            <a:ext cx="3567884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black and white photo of a nut&#10;&#10;Description automatically generated">
            <a:extLst>
              <a:ext uri="{FF2B5EF4-FFF2-40B4-BE49-F238E27FC236}">
                <a16:creationId xmlns:a16="http://schemas.microsoft.com/office/drawing/2014/main" id="{1E89618A-892A-7B94-4290-1369D40F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" r="1107"/>
          <a:stretch/>
        </p:blipFill>
        <p:spPr>
          <a:xfrm>
            <a:off x="8070082" y="1557339"/>
            <a:ext cx="35676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8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E2D4F-6F09-92BF-2D4D-DF1CF229F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DA46F-0948-9A88-7385-826D9F64BC05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Segmentación de Imagen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Utilizando el can</a:t>
            </a:r>
            <a:r>
              <a:rPr lang="en-US" sz="540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al Verde</a:t>
            </a:r>
            <a:endParaRPr lang="en-US" sz="5400" b="0" cap="none" spc="0">
              <a:ln w="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461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7159-6C83-98AA-4DB6-976431DF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1F7C6-512B-341A-CE49-D6F75801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46639"/>
            <a:ext cx="4777381" cy="35949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0AA35-D1E6-FF7B-E824-707D3EAD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 </a:t>
            </a:r>
            <a:r>
              <a:rPr lang="en-US" dirty="0" err="1"/>
              <a:t>Tuercas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97212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D3F61-8326-7E4D-C588-A45178CA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05ABE-E8B1-9453-4656-2399AEF3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39147"/>
            <a:ext cx="4777381" cy="38099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7FC63-693E-6E90-5C45-CCB8BD85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</a:t>
            </a:r>
            <a:r>
              <a:rPr lang="en-US" dirty="0" err="1"/>
              <a:t>Arandelas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301067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B511B-1B1A-B6F3-CAE9-D9A923722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CE231-2B4D-EB1B-04E3-F3F91907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80949"/>
            <a:ext cx="4777381" cy="3726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69B9-F168-2604-733A-19E25DD83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</a:t>
            </a:r>
            <a:r>
              <a:rPr lang="en-US" dirty="0" err="1"/>
              <a:t>Cancamos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335040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5074-D27E-DA17-8FDB-EA2EBD23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CE00D-6E44-E390-3A2D-69513E60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03317"/>
            <a:ext cx="4777381" cy="388162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98DCE-829D-A104-3AA7-73066BB6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Tornillos Punta Plana.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6556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75EE-5DED-11D7-B2E1-0E60EF0E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3BB5E-CFEB-1982-7CA9-88E951D1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39147"/>
            <a:ext cx="4777381" cy="38099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DECB-9E2C-6A06-0A9A-F5E48C718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</a:t>
            </a:r>
            <a:r>
              <a:rPr lang="en-US" dirty="0" err="1"/>
              <a:t>Clavos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803501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3252-0C1E-09E6-D6B5-3CB1834A9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3321A-6FF6-8D45-A621-B007573A2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69006"/>
            <a:ext cx="4777381" cy="37502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55AD-0F05-1356-F853-0B51397B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Segmentación</a:t>
            </a:r>
            <a:r>
              <a:rPr lang="en-US" dirty="0"/>
              <a:t> de un solo Umbral para Tornillos de </a:t>
            </a:r>
            <a:r>
              <a:rPr lang="en-US" dirty="0" err="1"/>
              <a:t>punta</a:t>
            </a:r>
            <a:r>
              <a:rPr lang="en-US" dirty="0"/>
              <a:t> </a:t>
            </a:r>
            <a:r>
              <a:rPr lang="en-US" dirty="0" err="1"/>
              <a:t>fina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toma</a:t>
            </a:r>
            <a:r>
              <a:rPr lang="en-US" dirty="0"/>
              <a:t> la imagen solo en canal </a:t>
            </a:r>
            <a:r>
              <a:rPr lang="en-US" dirty="0" err="1"/>
              <a:t>verde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29250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0556-FE00-374C-025A-1782E48F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4479-8989-FE0A-1316-83248F82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Prototipos de tornillos a procesar y clasificar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BCA6A-62E5-05C5-7A12-EA6279A51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86" y="1825625"/>
            <a:ext cx="9968627" cy="4351338"/>
          </a:xfrm>
        </p:spPr>
      </p:pic>
    </p:spTree>
    <p:extLst>
      <p:ext uri="{BB962C8B-B14F-4D97-AF65-F5344CB8AC3E}">
        <p14:creationId xmlns:p14="http://schemas.microsoft.com/office/powerpoint/2010/main" val="88709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0CB2F-2EB0-422F-C4B4-D23CCE82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8BA4E-F857-C242-10F1-E7F599A695C3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Morfológia Matemática</a:t>
            </a:r>
          </a:p>
        </p:txBody>
      </p:sp>
    </p:spTree>
    <p:extLst>
      <p:ext uri="{BB962C8B-B14F-4D97-AF65-F5344CB8AC3E}">
        <p14:creationId xmlns:p14="http://schemas.microsoft.com/office/powerpoint/2010/main" val="156733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DFB1-7D14-AED9-737B-5C02BB54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0B36AF-FA13-69AF-1A90-2B4AF5B8ED4C}"/>
              </a:ext>
            </a:extLst>
          </p:cNvPr>
          <p:cNvSpPr/>
          <p:nvPr/>
        </p:nvSpPr>
        <p:spPr>
          <a:xfrm>
            <a:off x="212819" y="1278209"/>
            <a:ext cx="1176636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 Morfológicas</a:t>
            </a: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Utilizando el can</a:t>
            </a:r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 Verde</a:t>
            </a:r>
          </a:p>
          <a:p>
            <a:pPr algn="ctr"/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Tuercas</a:t>
            </a:r>
          </a:p>
          <a:p>
            <a:pPr algn="ctr"/>
            <a:endParaRPr lang="es-ES" sz="5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Erosión, dilatación, apertura, cierre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535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357C3-AFA9-C5DB-B63A-24AEDDFE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D1FC-7B06-D3B0-B65C-8B3347D2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O" sz="2200"/>
              <a:t>Elemento Morfológico plano Square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2CA3-9884-260A-B46C-043BCE8A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67513"/>
            <a:ext cx="6903720" cy="55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6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C205-BFA3-CB24-38FC-6D2CCF2D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EFB86C-D6AF-7E21-4F50-F7AF48DD6E06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4085518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plano Line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85DA3-3B97-2A55-99E3-51BF607F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45" y="640080"/>
            <a:ext cx="68949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2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C210-CE01-1DBD-D961-509AAE35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4DCE79-26C7-CBCE-7D1D-CA7ED64F5205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401856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plano Disk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86029-DD8A-1444-AA44-C28BB2F6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42" y="640080"/>
            <a:ext cx="720832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356C-0A6D-817F-1721-85930CA5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F9223D-1417-1107-E747-F2C0AF0FA098}"/>
              </a:ext>
            </a:extLst>
          </p:cNvPr>
          <p:cNvSpPr txBox="1">
            <a:spLocks/>
          </p:cNvSpPr>
          <p:nvPr/>
        </p:nvSpPr>
        <p:spPr>
          <a:xfrm>
            <a:off x="638881" y="639193"/>
            <a:ext cx="4175263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plano Square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C75B0-B29F-21AB-9F8B-5EF9142C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45" y="640080"/>
            <a:ext cx="689491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6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EDBC-B811-069E-1582-350911AB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Llenado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Huecos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plano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- </a:t>
            </a:r>
            <a:r>
              <a:rPr lang="en-US" sz="4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Cierre</a:t>
            </a:r>
            <a:endParaRPr 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BEE80-6B06-6454-79C6-8CCACB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631" y="640080"/>
            <a:ext cx="581194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E2FE1-6539-1115-9C62-F9B66CD4B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2179D6-25B3-09C6-62C3-B7828493C19E}"/>
              </a:ext>
            </a:extLst>
          </p:cNvPr>
          <p:cNvSpPr/>
          <p:nvPr/>
        </p:nvSpPr>
        <p:spPr>
          <a:xfrm>
            <a:off x="126258" y="1278209"/>
            <a:ext cx="1193948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 Morfológicas</a:t>
            </a: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Utilizando el can</a:t>
            </a:r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 Verde</a:t>
            </a:r>
          </a:p>
          <a:p>
            <a:pPr algn="ctr"/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Tuercas</a:t>
            </a:r>
          </a:p>
          <a:p>
            <a:pPr algn="ctr"/>
            <a:endParaRPr lang="es-ES" sz="5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s-ES" sz="54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Esqueletización</a:t>
            </a:r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 Conteo de puntas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24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F496D-1FDA-74D0-9F6D-4EBBBB10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544002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Esqueletización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1B8AC-A985-57F9-78F7-B6237BAF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902" y="640080"/>
            <a:ext cx="436540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1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5D46-91FB-FA89-7556-C1E49843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Número de puntas para la </a:t>
            </a:r>
            <a:r>
              <a:rPr lang="es-CO" dirty="0" err="1"/>
              <a:t>esqueletización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C4DCE-B46F-35EC-F385-C805EFA728D8}"/>
              </a:ext>
            </a:extLst>
          </p:cNvPr>
          <p:cNvSpPr txBox="1"/>
          <p:nvPr/>
        </p:nvSpPr>
        <p:spPr>
          <a:xfrm>
            <a:off x="925286" y="1948543"/>
            <a:ext cx="969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Número de puntas = 1033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20063-62B8-6A87-3FC2-938DF435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09921"/>
            <a:ext cx="2848373" cy="238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030C2-1659-4046-6862-7A2AAA92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51" y="3005078"/>
            <a:ext cx="38962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6E3D-F13C-EAD9-F176-A79CD964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6284-CA4D-63FC-2359-02DA48EA1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Identificar </a:t>
            </a:r>
          </a:p>
          <a:p>
            <a:pPr lvl="1"/>
            <a:r>
              <a:rPr lang="es-CO" dirty="0"/>
              <a:t>Dimensiones</a:t>
            </a:r>
          </a:p>
          <a:p>
            <a:pPr lvl="1"/>
            <a:r>
              <a:rPr lang="es-CO" dirty="0"/>
              <a:t>Longitudes</a:t>
            </a:r>
          </a:p>
          <a:p>
            <a:pPr lvl="1"/>
            <a:r>
              <a:rPr lang="es-CO" dirty="0"/>
              <a:t>Tipos</a:t>
            </a:r>
          </a:p>
          <a:p>
            <a:pPr lvl="1"/>
            <a:r>
              <a:rPr lang="es-CO" dirty="0"/>
              <a:t>Recomendaciones de Uso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85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4E8FD-B3C6-AB4C-4B82-F787FCC7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9F5324-ABE2-6175-B367-1CE45798F910}"/>
              </a:ext>
            </a:extLst>
          </p:cNvPr>
          <p:cNvSpPr/>
          <p:nvPr/>
        </p:nvSpPr>
        <p:spPr>
          <a:xfrm>
            <a:off x="212819" y="1278209"/>
            <a:ext cx="1176636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 Morfológicas</a:t>
            </a: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Utilizando el can</a:t>
            </a:r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 Verde</a:t>
            </a:r>
          </a:p>
          <a:p>
            <a:pPr algn="ctr"/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Tornillos de Punta Plana</a:t>
            </a:r>
          </a:p>
          <a:p>
            <a:pPr algn="ctr"/>
            <a:endParaRPr lang="es-ES" sz="5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Erosión, dilatación, apertura, cierre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334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6008-1703-0D31-F452-A22EEABB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D207-AD65-0E13-7323-0FB5FD35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CO" sz="2200"/>
              <a:t>Elemento Morfológico plano </a:t>
            </a:r>
            <a:r>
              <a:rPr lang="es-CO" sz="2200" b="1"/>
              <a:t>Square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3CF9E-9E3F-0AD0-299C-C2C8BC36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966" y="640080"/>
            <a:ext cx="61463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8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C136-533B-6678-7095-E99FA890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335584-3D3C-C327-12CB-FE1B62539CF0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 dirty="0" err="1"/>
              <a:t>Elemento</a:t>
            </a:r>
            <a:r>
              <a:rPr lang="en-US" sz="2200" dirty="0"/>
              <a:t> </a:t>
            </a:r>
            <a:r>
              <a:rPr lang="en-US" sz="2200" dirty="0" err="1"/>
              <a:t>Morfológico</a:t>
            </a:r>
            <a:r>
              <a:rPr lang="en-US" sz="2200" dirty="0"/>
              <a:t> plano </a:t>
            </a:r>
            <a:r>
              <a:rPr lang="en-US" sz="2200" b="1" dirty="0"/>
              <a:t>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C70A6-AEB8-55F2-33BD-9BB39668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220" y="640080"/>
            <a:ext cx="593387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7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2682B-1038-424B-89A9-2122C028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AD1042-52D2-4E92-D877-CB8C2FACC305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933118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plano 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Disk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A27D6-7A9B-F717-4137-815247ED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76" y="640080"/>
            <a:ext cx="573685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EA4C-3489-DDBC-D282-07AD8006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D994C-8533-79C7-D4CF-7D32D6899CFD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Elemento Morfológico plano 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D5DDE-DA93-D18B-23FF-E0B8A7ED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27" y="625683"/>
            <a:ext cx="569752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16E8-D1F9-5620-7F56-5F41FC55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24BDD-A34C-FFBB-4961-53189FF1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Llenado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Huecos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plano </a:t>
            </a: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morfológico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 - </a:t>
            </a:r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Erosión</a:t>
            </a:r>
            <a:endParaRPr lang="en-US" sz="4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219A7-51D9-05BF-AD8E-CC07FC75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35" y="640080"/>
            <a:ext cx="425993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6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84E8-86BB-16D9-EC73-6E9C1981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883B0-7EC4-6117-B230-36635E3937D4}"/>
              </a:ext>
            </a:extLst>
          </p:cNvPr>
          <p:cNvSpPr/>
          <p:nvPr/>
        </p:nvSpPr>
        <p:spPr>
          <a:xfrm>
            <a:off x="126258" y="1278209"/>
            <a:ext cx="11939487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 Morfológicas</a:t>
            </a:r>
          </a:p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Utilizando el can</a:t>
            </a:r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 Verde</a:t>
            </a:r>
          </a:p>
          <a:p>
            <a:pPr algn="ctr"/>
            <a:r>
              <a:rPr lang="es-E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Tornillos de Punta Plana</a:t>
            </a:r>
          </a:p>
          <a:p>
            <a:pPr algn="ctr"/>
            <a:endParaRPr lang="es-ES" sz="5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s-ES" sz="54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Esqueletización</a:t>
            </a:r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 Conteo de puntas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2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8D97-15E3-8219-A36E-60A0EBCE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F7A93-E5F3-108B-A099-58D21930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Esqueletización 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18B2E-9AB5-57DE-F2B1-66AEFE86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39" y="640080"/>
            <a:ext cx="433452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3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F99C3-D3C7-4B5A-F3BF-014CA9C6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63F6-2179-D2E8-E8F6-CA734178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Número de puntas para la </a:t>
            </a:r>
            <a:r>
              <a:rPr lang="es-CO" dirty="0" err="1"/>
              <a:t>esqueletización</a:t>
            </a:r>
            <a:br>
              <a:rPr lang="es-CO" dirty="0"/>
            </a:br>
            <a:r>
              <a:rPr lang="es-CO" dirty="0"/>
              <a:t>De los tornillos de punta plana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C4E-1C3B-C61A-7ADB-338C2D38168F}"/>
              </a:ext>
            </a:extLst>
          </p:cNvPr>
          <p:cNvSpPr txBox="1"/>
          <p:nvPr/>
        </p:nvSpPr>
        <p:spPr>
          <a:xfrm>
            <a:off x="1012371" y="2002971"/>
            <a:ext cx="969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Número de puntas = 163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76CF8-6306-E952-1B6E-F0728AA1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51" y="3005078"/>
            <a:ext cx="3896269" cy="543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9DDAB-D667-D3BB-33F5-F30CF09B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71" y="3319457"/>
            <a:ext cx="162900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6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C7E7A-1A66-DE8A-DB0C-AFFBB7BCE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31A76F-1FDC-78B8-3C53-993A993D23A8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Caracterisiticas</a:t>
            </a:r>
          </a:p>
        </p:txBody>
      </p:sp>
    </p:spTree>
    <p:extLst>
      <p:ext uri="{BB962C8B-B14F-4D97-AF65-F5344CB8AC3E}">
        <p14:creationId xmlns:p14="http://schemas.microsoft.com/office/powerpoint/2010/main" val="313288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18D03-3581-6B07-A969-2B7B083D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72CA-5F62-9EFD-A599-2C69D764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183" y="231321"/>
            <a:ext cx="10515600" cy="1074965"/>
          </a:xfrm>
        </p:spPr>
        <p:txBody>
          <a:bodyPr/>
          <a:lstStyle/>
          <a:p>
            <a:r>
              <a:rPr lang="es-CO" dirty="0"/>
              <a:t>Elementos de Ferretería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7F08E-9D39-67D1-4E93-6AE24AF7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83" y="16234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CO" dirty="0"/>
              <a:t>Tornillos      = 20 unidades</a:t>
            </a:r>
          </a:p>
          <a:p>
            <a:endParaRPr lang="es-CO" dirty="0"/>
          </a:p>
          <a:p>
            <a:r>
              <a:rPr lang="es-CO" dirty="0"/>
              <a:t>Arandelas   =  5 unidades</a:t>
            </a:r>
          </a:p>
          <a:p>
            <a:endParaRPr lang="es-CO" dirty="0"/>
          </a:p>
          <a:p>
            <a:r>
              <a:rPr lang="es-CO" dirty="0"/>
              <a:t>Tuercas       =  5 unidades</a:t>
            </a:r>
          </a:p>
          <a:p>
            <a:endParaRPr lang="es-CO" dirty="0"/>
          </a:p>
          <a:p>
            <a:r>
              <a:rPr lang="es-CO" dirty="0"/>
              <a:t>Puntillas     = 15 unidades</a:t>
            </a:r>
          </a:p>
          <a:p>
            <a:endParaRPr lang="es-CO" dirty="0"/>
          </a:p>
          <a:p>
            <a:r>
              <a:rPr lang="es-CO" dirty="0"/>
              <a:t>Cáncamos =  5 unidades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89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77D1-4156-2A44-2996-D892576C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Características y </a:t>
            </a:r>
            <a:r>
              <a:rPr lang="es-CO" dirty="0" err="1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4E6B-715B-C9E2-05F7-6DAFDF08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Las características obtenidas para la ejecución de los modelos de procesamiento de máquina son:</a:t>
            </a:r>
          </a:p>
          <a:p>
            <a:pPr lvl="1"/>
            <a:r>
              <a:rPr lang="es-CO" dirty="0"/>
              <a:t>Área</a:t>
            </a:r>
          </a:p>
          <a:p>
            <a:pPr lvl="1"/>
            <a:r>
              <a:rPr lang="es-CO" dirty="0"/>
              <a:t>Perímetro</a:t>
            </a:r>
          </a:p>
          <a:p>
            <a:pPr lvl="1"/>
            <a:r>
              <a:rPr lang="es-CO" dirty="0"/>
              <a:t>Orientación</a:t>
            </a:r>
          </a:p>
          <a:p>
            <a:pPr lvl="1"/>
            <a:r>
              <a:rPr lang="es-CO" dirty="0"/>
              <a:t>Circularidad</a:t>
            </a:r>
          </a:p>
          <a:p>
            <a:pPr lvl="1"/>
            <a:r>
              <a:rPr lang="es-CO" dirty="0"/>
              <a:t>Eje Mayor</a:t>
            </a:r>
          </a:p>
          <a:p>
            <a:pPr lvl="1"/>
            <a:r>
              <a:rPr lang="es-CO" dirty="0"/>
              <a:t>Eje Menos</a:t>
            </a:r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698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39DE-ACA5-CBC3-BB83-416AE69A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Características y </a:t>
            </a:r>
            <a:r>
              <a:rPr lang="es-CO" dirty="0" err="1"/>
              <a:t>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72E9-EF5B-2389-DBA8-6A6196C5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De las Imágenes para este proyecto se crean dos </a:t>
            </a:r>
            <a:r>
              <a:rPr lang="es-CO" dirty="0" err="1"/>
              <a:t>datasets</a:t>
            </a:r>
            <a:r>
              <a:rPr lang="es-CO" dirty="0"/>
              <a:t> de características: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Training , 50 imágenes para procesamiento</a:t>
            </a:r>
          </a:p>
          <a:p>
            <a:pPr lvl="1"/>
            <a:r>
              <a:rPr lang="es-ES" dirty="0"/>
              <a:t>Caracteristicas_y_Reconocimiento_de_Patrones_Training_set.xlsx</a:t>
            </a:r>
          </a:p>
          <a:p>
            <a:pPr lvl="1"/>
            <a:endParaRPr lang="es-CO" dirty="0"/>
          </a:p>
          <a:p>
            <a:r>
              <a:rPr lang="es-CO" dirty="0"/>
              <a:t>Pruebas 30 imágenes para procesamiento</a:t>
            </a:r>
          </a:p>
          <a:p>
            <a:pPr lvl="1"/>
            <a:r>
              <a:rPr lang="es-ES" dirty="0"/>
              <a:t>Caracteristicas_y_Reconocimiento_de_Patrones_Test_set.xlsx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Para el </a:t>
            </a:r>
            <a:r>
              <a:rPr lang="es-ES" dirty="0" err="1"/>
              <a:t>dataset</a:t>
            </a:r>
            <a:r>
              <a:rPr lang="es-ES" dirty="0"/>
              <a:t> de test, se detectaron imágenes duplicadas, que estaban generando valores duplicados para las características, por este motivo se remueven y se balancea el data set para mantener lo homogeneidad.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31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D96BB-7557-61FB-854D-12958C52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7B6FB-B16B-1E0C-618B-7AD94EB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Training sample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ABC98-3215-5A9E-14AB-8612F4B05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0206" y="643466"/>
            <a:ext cx="579492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1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8B0B-1DE1-5D51-6AF0-3C537695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B473B-A202-0F2A-8A85-14E2AF1A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Test sample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6E98B-E2E9-DB21-5BE5-B71A7377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1746" y="643466"/>
            <a:ext cx="573184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87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8E87E-BAD1-2BFC-BCEB-A5C35DAF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36B9B-5B15-CE6B-1860-E17CEDAB48CB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Aprendizaje de Máquina</a:t>
            </a:r>
          </a:p>
        </p:txBody>
      </p:sp>
    </p:spTree>
    <p:extLst>
      <p:ext uri="{BB962C8B-B14F-4D97-AF65-F5344CB8AC3E}">
        <p14:creationId xmlns:p14="http://schemas.microsoft.com/office/powerpoint/2010/main" val="387851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63529-8047-A18F-1C69-8BD3CE764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8D7D1E-1407-4D5B-9C80-E70D9936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FD1BE-E333-402D-A2AF-8E2D7570F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8088" y="658175"/>
            <a:ext cx="5919334" cy="521433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A65ED-CBCC-5105-FC5E-0E3F91E4481C}"/>
              </a:ext>
            </a:extLst>
          </p:cNvPr>
          <p:cNvSpPr/>
          <p:nvPr/>
        </p:nvSpPr>
        <p:spPr>
          <a:xfrm>
            <a:off x="3581400" y="1186940"/>
            <a:ext cx="5228230" cy="3131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DEF7D4A3-132F-4989-B22B-25948794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4EEEB0-E565-42CB-8299-2454D31F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708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accent1">
                <a:lumMod val="5000"/>
                <a:lumOff val="95000"/>
              </a:schemeClr>
            </a:gs>
            <a:gs pos="41000">
              <a:schemeClr val="accent1">
                <a:lumMod val="20000"/>
                <a:lumOff val="80000"/>
              </a:schemeClr>
            </a:gs>
            <a:gs pos="0">
              <a:schemeClr val="accent1">
                <a:lumMod val="45000"/>
                <a:lumOff val="55000"/>
              </a:schemeClr>
            </a:gs>
            <a:gs pos="6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C4355-31A7-EB82-2DE3-C79D38B9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Outputs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Evaluación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desempeño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F76B6-5D6B-14BD-8E2E-5384A3B32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063220"/>
            <a:ext cx="6780700" cy="27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9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B89FB-EE37-4CFB-F2B1-A57224F3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1809FD-E3D8-020F-CEFE-B35E1FB298C1}"/>
              </a:ext>
            </a:extLst>
          </p:cNvPr>
          <p:cNvSpPr/>
          <p:nvPr/>
        </p:nvSpPr>
        <p:spPr>
          <a:xfrm>
            <a:off x="3581400" y="965580"/>
            <a:ext cx="5204489" cy="3160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Redes Neuronales</a:t>
            </a: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2858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2788B-9366-04FD-CAAB-EA53B7FE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Evaluación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Desempeño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F18F87-112F-3309-9E54-F3FB371CC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215786"/>
            <a:ext cx="6780700" cy="24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7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0CBF-6D9C-367E-BCD6-CA86544C4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A8BB15C1-7E8B-CE83-BB28-18D7F6715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ECDAF-B864-496D-B546-7CD022AF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81EC1-D1A8-48B3-0AA4-7FCFDFE6B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515" y="643466"/>
            <a:ext cx="529030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7772-D3C3-81E2-1513-E5070ECE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183" y="231321"/>
            <a:ext cx="10515600" cy="1074965"/>
          </a:xfrm>
        </p:spPr>
        <p:txBody>
          <a:bodyPr/>
          <a:lstStyle/>
          <a:p>
            <a:r>
              <a:rPr lang="es-CO" dirty="0"/>
              <a:t>Clases, 5 elemento de cada clase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9F50-4FC0-685A-92F7-DB1120D2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183" y="162344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Tuercas</a:t>
            </a:r>
          </a:p>
          <a:p>
            <a:r>
              <a:rPr lang="es-CO" dirty="0"/>
              <a:t>Arandelas</a:t>
            </a:r>
          </a:p>
          <a:p>
            <a:r>
              <a:rPr lang="es-CO" dirty="0" err="1"/>
              <a:t>Cancamos</a:t>
            </a:r>
            <a:endParaRPr lang="es-CO" dirty="0"/>
          </a:p>
          <a:p>
            <a:r>
              <a:rPr lang="es-CO" dirty="0"/>
              <a:t>Puntillas 1”</a:t>
            </a:r>
          </a:p>
          <a:p>
            <a:r>
              <a:rPr lang="es-CO" dirty="0"/>
              <a:t>Puntillas ½”</a:t>
            </a:r>
          </a:p>
          <a:p>
            <a:r>
              <a:rPr lang="es-CO" dirty="0"/>
              <a:t>Puntillas 2”</a:t>
            </a:r>
          </a:p>
          <a:p>
            <a:r>
              <a:rPr lang="es-CO" dirty="0"/>
              <a:t>Tornillos cabeza plana y punta fina 2” ranura Phillips</a:t>
            </a:r>
          </a:p>
          <a:p>
            <a:r>
              <a:rPr lang="es-CO" dirty="0"/>
              <a:t>Tornillos cabeza plana y punta fina ½” ranura Phillips</a:t>
            </a:r>
          </a:p>
          <a:p>
            <a:r>
              <a:rPr lang="es-CO" dirty="0"/>
              <a:t>Tornillos cabeza plana y punta fina ¼” ranura Phillips</a:t>
            </a:r>
          </a:p>
          <a:p>
            <a:r>
              <a:rPr lang="es-CO" dirty="0"/>
              <a:t>Tornillos (Perno) cabeza Hexagonal rosca fina 3/8”  </a:t>
            </a:r>
          </a:p>
        </p:txBody>
      </p:sp>
    </p:spTree>
    <p:extLst>
      <p:ext uri="{BB962C8B-B14F-4D97-AF65-F5344CB8AC3E}">
        <p14:creationId xmlns:p14="http://schemas.microsoft.com/office/powerpoint/2010/main" val="418275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CB4CF-0468-F78C-C882-C3C9629D4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369F6-4D47-75FB-FE81-DC7AF86C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7110E3-DA4C-F342-505D-4963643F4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76674"/>
            <a:ext cx="6780700" cy="41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07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A98DE-3F86-28AD-7D12-7FE9E5EE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A401E-9D71-DAE6-E78D-9513B2B9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 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Regresion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D1EC24-0976-B137-708D-FB03AFC34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476" y="643466"/>
            <a:ext cx="527638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69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E6F4-DB68-5AD0-2531-C1523F4A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827B4-2141-4DC8-8875-94655D2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dirty="0">
                <a:solidFill>
                  <a:srgbClr val="FFFFFF"/>
                </a:solidFill>
              </a:rPr>
              <a:t>Error </a:t>
            </a:r>
            <a:r>
              <a:rPr lang="en-US" sz="3300" dirty="0" err="1">
                <a:solidFill>
                  <a:srgbClr val="FFFFFF"/>
                </a:solidFill>
              </a:rPr>
              <a:t>Histograma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D49471-B5EB-8FA3-9A78-024CEEEAF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64273"/>
            <a:ext cx="6780700" cy="55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7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CB9A-FA7D-CC1E-99D9-130A8B51A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A43B7-07C4-8493-C135-3F4489D8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 Training 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3955-D4F1-D632-AF5A-E5CA337AB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2957" y="643466"/>
            <a:ext cx="668941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29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24BF-44D0-8555-1AA7-3403C6A9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Repositorio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8A29-1E08-D37B-2B10-D500C9BAD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https://github.com/gtecno/analisis_y_procesamiento_de_imagenes</a:t>
            </a:r>
          </a:p>
        </p:txBody>
      </p:sp>
    </p:spTree>
    <p:extLst>
      <p:ext uri="{BB962C8B-B14F-4D97-AF65-F5344CB8AC3E}">
        <p14:creationId xmlns:p14="http://schemas.microsoft.com/office/powerpoint/2010/main" val="369349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8D7D1E-1407-4D5B-9C80-E70D99362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FD1BE-E333-402D-A2AF-8E2D7570F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15483" y="762552"/>
            <a:ext cx="5919334" cy="5214332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8088" y="658175"/>
            <a:ext cx="5919334" cy="521433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FA85D-40D6-EA57-6DA1-EAB80D971073}"/>
              </a:ext>
            </a:extLst>
          </p:cNvPr>
          <p:cNvSpPr/>
          <p:nvPr/>
        </p:nvSpPr>
        <p:spPr>
          <a:xfrm>
            <a:off x="3581400" y="1186940"/>
            <a:ext cx="5228230" cy="3131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Gracias</a:t>
            </a: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DEF7D4A3-132F-4989-B22B-25948794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4763" y="252951"/>
            <a:ext cx="829613" cy="82961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4EEEB0-E565-42CB-8299-2454D31F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4957" y="4410821"/>
            <a:ext cx="414409" cy="414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46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C0D28-A518-3C82-08CF-2AFAECB9BDCC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cap="none" spc="0" dirty="0" err="1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Realce</a:t>
            </a:r>
            <a:r>
              <a:rPr lang="en-US" sz="5400" b="0" i="0" cap="none" spc="0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imagen </a:t>
            </a:r>
            <a:r>
              <a:rPr lang="en-US" sz="5400" b="0" i="0" cap="none" spc="0" dirty="0" err="1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dominio</a:t>
            </a:r>
            <a:r>
              <a:rPr lang="en-US" sz="5400" b="0" i="0" cap="none" spc="0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0" i="0" cap="none" spc="0" dirty="0" err="1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espacial</a:t>
            </a:r>
            <a:endParaRPr lang="en-US" sz="5400" b="0" cap="none" spc="0" dirty="0">
              <a:ln w="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4061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7C062-C2D2-E831-773D-A55BDED7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4B95B929-F447-2EBC-2082-6AAB7C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3D370-0F65-8E73-5029-BDF2722A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0" y="2315476"/>
            <a:ext cx="3748616" cy="185083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Planos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tuerca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0C682-29F9-963A-74E1-23339FCF0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1170"/>
            <a:ext cx="6780700" cy="51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group of different colored squares&#10;&#10;Description automatically generated">
            <a:extLst>
              <a:ext uri="{FF2B5EF4-FFF2-40B4-BE49-F238E27FC236}">
                <a16:creationId xmlns:a16="http://schemas.microsoft.com/office/drawing/2014/main" id="{BC2C7F11-29F6-E3B5-6D1B-94337DB7E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9646"/>
            <a:ext cx="6780700" cy="51363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9C802E1-72F5-0BE5-0E17-1E6A041D75C6}"/>
              </a:ext>
            </a:extLst>
          </p:cNvPr>
          <p:cNvSpPr txBox="1">
            <a:spLocks/>
          </p:cNvSpPr>
          <p:nvPr/>
        </p:nvSpPr>
        <p:spPr>
          <a:xfrm>
            <a:off x="531520" y="2377440"/>
            <a:ext cx="3748616" cy="12385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Planos</a:t>
            </a:r>
            <a:r>
              <a:rPr lang="en-US" sz="3600" dirty="0">
                <a:solidFill>
                  <a:srgbClr val="FFFFFF"/>
                </a:solidFill>
              </a:rPr>
              <a:t> tornillo</a:t>
            </a:r>
          </a:p>
        </p:txBody>
      </p:sp>
    </p:spTree>
    <p:extLst>
      <p:ext uri="{BB962C8B-B14F-4D97-AF65-F5344CB8AC3E}">
        <p14:creationId xmlns:p14="http://schemas.microsoft.com/office/powerpoint/2010/main" val="374662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090A3-F63A-5D45-57C8-F0DFFF5F8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long shot of a screw&#10;&#10;Description automatically generated">
            <a:extLst>
              <a:ext uri="{FF2B5EF4-FFF2-40B4-BE49-F238E27FC236}">
                <a16:creationId xmlns:a16="http://schemas.microsoft.com/office/drawing/2014/main" id="{A850D1A7-5979-2C62-648B-E15750D5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98" y="511293"/>
            <a:ext cx="444754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4097-2733-94B7-C956-7A8279189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Realce</a:t>
            </a:r>
            <a:r>
              <a:rPr lang="en-US" dirty="0"/>
              <a:t> de Imagen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Planos</a:t>
            </a:r>
            <a:r>
              <a:rPr lang="en-US" dirty="0"/>
              <a:t> tornillo Linea</a:t>
            </a:r>
          </a:p>
        </p:txBody>
      </p:sp>
    </p:spTree>
    <p:extLst>
      <p:ext uri="{BB962C8B-B14F-4D97-AF65-F5344CB8AC3E}">
        <p14:creationId xmlns:p14="http://schemas.microsoft.com/office/powerpoint/2010/main" val="18755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13479</TotalTime>
  <Words>622</Words>
  <Application>Microsoft Office PowerPoint</Application>
  <PresentationFormat>Widescreen</PresentationFormat>
  <Paragraphs>120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ADLaM Display</vt:lpstr>
      <vt:lpstr>Aptos</vt:lpstr>
      <vt:lpstr>Aptos Display</vt:lpstr>
      <vt:lpstr>Arial</vt:lpstr>
      <vt:lpstr>Calibri</vt:lpstr>
      <vt:lpstr>Office Theme</vt:lpstr>
      <vt:lpstr>Elementos de Ferretería</vt:lpstr>
      <vt:lpstr>Prototipos de tornillos a procesar y clasificar</vt:lpstr>
      <vt:lpstr>Objetivos</vt:lpstr>
      <vt:lpstr>Elementos de Ferretería</vt:lpstr>
      <vt:lpstr>Clases, 5 elemento de cada clase</vt:lpstr>
      <vt:lpstr>PowerPoint Presentation</vt:lpstr>
      <vt:lpstr>Planos tuerca</vt:lpstr>
      <vt:lpstr>PowerPoint Presentation</vt:lpstr>
      <vt:lpstr>PowerPoint Presentation</vt:lpstr>
      <vt:lpstr>PowerPoint Presentation</vt:lpstr>
      <vt:lpstr>Procesamiento Punto tuerca. Normalización</vt:lpstr>
      <vt:lpstr>Convolución 2D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Llenado de Huecos para plano morfológico Line - Cierre</vt:lpstr>
      <vt:lpstr>PowerPoint Presentation</vt:lpstr>
      <vt:lpstr>Esqueletización </vt:lpstr>
      <vt:lpstr>Número de puntas para la esqueletización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Llenado de Huecos para plano morfológico Line - Erosión</vt:lpstr>
      <vt:lpstr>PowerPoint Presentation</vt:lpstr>
      <vt:lpstr>Esqueletización </vt:lpstr>
      <vt:lpstr>Número de puntas para la esqueletización De los tornillos de punta plana</vt:lpstr>
      <vt:lpstr>PowerPoint Presentation</vt:lpstr>
      <vt:lpstr>Características y Datasets</vt:lpstr>
      <vt:lpstr>Características y Datasets</vt:lpstr>
      <vt:lpstr>Dataset Training sample</vt:lpstr>
      <vt:lpstr>Dataset Test sample</vt:lpstr>
      <vt:lpstr>PowerPoint Presentation</vt:lpstr>
      <vt:lpstr>PowerPoint Presentation</vt:lpstr>
      <vt:lpstr>Random Forest Outputs  Evaluación del desempeño </vt:lpstr>
      <vt:lpstr>PowerPoint Presentation</vt:lpstr>
      <vt:lpstr>Neural Network Training   Evaluación de Desempeño</vt:lpstr>
      <vt:lpstr>Neural Network Training Model</vt:lpstr>
      <vt:lpstr>Neural Network Training   Training State</vt:lpstr>
      <vt:lpstr>Neural Network Training   Regresion</vt:lpstr>
      <vt:lpstr>Neural Network Training   Error Histograma</vt:lpstr>
      <vt:lpstr>Neural Network Training   Performance</vt:lpstr>
      <vt:lpstr>Repositorio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agandio fds</dc:creator>
  <cp:lastModifiedBy>agandio fds</cp:lastModifiedBy>
  <cp:revision>16</cp:revision>
  <dcterms:created xsi:type="dcterms:W3CDTF">2024-10-26T01:27:57Z</dcterms:created>
  <dcterms:modified xsi:type="dcterms:W3CDTF">2024-12-05T19:03:33Z</dcterms:modified>
</cp:coreProperties>
</file>